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83" r:id="rId12"/>
    <p:sldId id="284" r:id="rId13"/>
    <p:sldId id="266" r:id="rId14"/>
    <p:sldId id="267" r:id="rId15"/>
    <p:sldId id="278" r:id="rId16"/>
    <p:sldId id="279" r:id="rId17"/>
    <p:sldId id="268" r:id="rId18"/>
    <p:sldId id="269" r:id="rId19"/>
    <p:sldId id="270" r:id="rId20"/>
    <p:sldId id="271" r:id="rId21"/>
    <p:sldId id="272" r:id="rId22"/>
    <p:sldId id="281" r:id="rId23"/>
    <p:sldId id="273" r:id="rId24"/>
    <p:sldId id="274" r:id="rId25"/>
    <p:sldId id="275" r:id="rId26"/>
    <p:sldId id="276" r:id="rId27"/>
    <p:sldId id="277" r:id="rId28"/>
    <p:sldId id="280" r:id="rId2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139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378957-1DF0-487F-B412-E5AEF8085D55}" type="datetimeFigureOut">
              <a:rPr lang="it-IT" smtClean="0"/>
              <a:pPr/>
              <a:t>10/09/2014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78A0FD-D0DD-442F-AB04-6D4792DEFB32}"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E78A0FD-D0DD-442F-AB04-6D4792DEFB32}" type="slidenum">
              <a:rPr lang="it-IT" smtClean="0"/>
              <a:pPr/>
              <a:t>18</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E78A0FD-D0DD-442F-AB04-6D4792DEFB32}" type="slidenum">
              <a:rPr lang="it-IT" smtClean="0"/>
              <a:pPr/>
              <a:t>19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9CEDA02-437E-4433-81BF-D1C268F8F298}" type="datetimeFigureOut">
              <a:rPr lang="it-IT" smtClean="0"/>
              <a:pPr/>
              <a:t>10/09/2014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3D8FB81-727F-4B8C-927D-D93A493F338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EDA02-437E-4433-81BF-D1C268F8F298}" type="datetimeFigureOut">
              <a:rPr lang="it-IT" smtClean="0"/>
              <a:pPr/>
              <a:t>10/09/2014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8FB81-727F-4B8C-927D-D93A493F338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2130425"/>
            <a:ext cx="7918648" cy="1946647"/>
          </a:xfrm>
        </p:spPr>
        <p:txBody>
          <a:bodyPr>
            <a:normAutofit fontScale="90000"/>
          </a:bodyPr>
          <a:lstStyle/>
          <a:p>
            <a:r>
              <a:rPr lang="it-IT" dirty="0" smtClean="0">
                <a:solidFill>
                  <a:srgbClr val="FF0000"/>
                </a:solidFill>
              </a:rPr>
              <a:t>COMPETENZE COMPLESSE</a:t>
            </a:r>
            <a:br>
              <a:rPr lang="it-IT" dirty="0" smtClean="0">
                <a:solidFill>
                  <a:srgbClr val="FF0000"/>
                </a:solidFill>
              </a:rPr>
            </a:br>
            <a:r>
              <a:rPr lang="it-IT" dirty="0" smtClean="0">
                <a:solidFill>
                  <a:srgbClr val="FF0000"/>
                </a:solidFill>
              </a:rPr>
              <a:t>E</a:t>
            </a:r>
            <a:br>
              <a:rPr lang="it-IT" dirty="0" smtClean="0">
                <a:solidFill>
                  <a:srgbClr val="FF0000"/>
                </a:solidFill>
              </a:rPr>
            </a:br>
            <a:r>
              <a:rPr lang="it-IT" dirty="0" smtClean="0">
                <a:solidFill>
                  <a:srgbClr val="FF0000"/>
                </a:solidFill>
              </a:rPr>
              <a:t>ARGOMENTATIVE</a:t>
            </a:r>
            <a:endParaRPr lang="it-IT"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74638"/>
            <a:ext cx="8219256" cy="346050"/>
          </a:xfrm>
        </p:spPr>
        <p:txBody>
          <a:bodyPr>
            <a:noAutofit/>
          </a:bodyPr>
          <a:lstStyle/>
          <a:p>
            <a:r>
              <a:rPr lang="it-IT" sz="3200" dirty="0" smtClean="0">
                <a:solidFill>
                  <a:srgbClr val="FF0000"/>
                </a:solidFill>
              </a:rPr>
              <a:t>INDICAZIONI  NAZIONALI</a:t>
            </a:r>
            <a:endParaRPr lang="it-IT" sz="3200" dirty="0">
              <a:solidFill>
                <a:srgbClr val="FF0000"/>
              </a:solidFill>
            </a:endParaRPr>
          </a:p>
        </p:txBody>
      </p:sp>
      <p:sp>
        <p:nvSpPr>
          <p:cNvPr id="3" name="Segnaposto contenuto 2"/>
          <p:cNvSpPr>
            <a:spLocks noGrp="1"/>
          </p:cNvSpPr>
          <p:nvPr>
            <p:ph idx="1"/>
          </p:nvPr>
        </p:nvSpPr>
        <p:spPr>
          <a:xfrm>
            <a:off x="467544" y="908720"/>
            <a:ext cx="8219256" cy="5217443"/>
          </a:xfrm>
        </p:spPr>
        <p:txBody>
          <a:bodyPr/>
          <a:lstStyle/>
          <a:p>
            <a:r>
              <a:rPr lang="it-IT" dirty="0" smtClean="0"/>
              <a:t>Le scuole hanno la libertà e la responsabilità di organizzarsi e di scegliere l’itinerario più opportuno per consentire agli studenti il miglior conseguimento dei risultati.</a:t>
            </a:r>
          </a:p>
          <a:p>
            <a:r>
              <a:rPr lang="it-IT" dirty="0" smtClean="0"/>
              <a:t>Infine, solo a seguito di una regolare osservazione , documentazione  e valutazione delle competenze è possibile la loro certificazione al termine della scuola Primaria e della Secondaria di Primo grado.</a:t>
            </a: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188640"/>
            <a:ext cx="8147248" cy="936104"/>
          </a:xfrm>
        </p:spPr>
        <p:txBody>
          <a:bodyPr/>
          <a:lstStyle/>
          <a:p>
            <a:r>
              <a:rPr lang="it-IT" dirty="0" err="1" smtClean="0">
                <a:solidFill>
                  <a:srgbClr val="FF0000"/>
                </a:solidFill>
              </a:rPr>
              <a:t>All.D</a:t>
            </a:r>
            <a:r>
              <a:rPr lang="it-IT" dirty="0" smtClean="0">
                <a:solidFill>
                  <a:srgbClr val="FF0000"/>
                </a:solidFill>
              </a:rPr>
              <a:t> </a:t>
            </a:r>
            <a:r>
              <a:rPr lang="it-IT" dirty="0" err="1" smtClean="0">
                <a:solidFill>
                  <a:srgbClr val="FF0000"/>
                </a:solidFill>
              </a:rPr>
              <a:t>Dlgs</a:t>
            </a:r>
            <a:r>
              <a:rPr lang="it-IT" dirty="0" smtClean="0">
                <a:solidFill>
                  <a:srgbClr val="FF0000"/>
                </a:solidFill>
              </a:rPr>
              <a:t> 59/ 2004</a:t>
            </a:r>
            <a:endParaRPr lang="it-IT" dirty="0">
              <a:solidFill>
                <a:srgbClr val="FF0000"/>
              </a:solidFill>
            </a:endParaRPr>
          </a:p>
        </p:txBody>
      </p:sp>
      <p:sp>
        <p:nvSpPr>
          <p:cNvPr id="3" name="Segnaposto contenuto 2"/>
          <p:cNvSpPr>
            <a:spLocks noGrp="1"/>
          </p:cNvSpPr>
          <p:nvPr>
            <p:ph idx="1"/>
          </p:nvPr>
        </p:nvSpPr>
        <p:spPr>
          <a:xfrm>
            <a:off x="179512" y="980728"/>
            <a:ext cx="8784976" cy="5688632"/>
          </a:xfrm>
        </p:spPr>
        <p:txBody>
          <a:bodyPr>
            <a:normAutofit fontScale="92500"/>
          </a:bodyPr>
          <a:lstStyle/>
          <a:p>
            <a:r>
              <a:rPr lang="it-IT" dirty="0" smtClean="0"/>
              <a:t>Dalla premessa:” In ogni età della vita, occorre stimolare l’individuo al meglio, tenendo conto delle sfaccettature della sua personalità e delle sue capacità, per trasformarle in vere e proprie competenze”.</a:t>
            </a:r>
          </a:p>
          <a:p>
            <a:r>
              <a:rPr lang="it-IT" dirty="0" smtClean="0"/>
              <a:t>Le articolazioni del profilo: “ Il traguardo può ritenersi essere raggiunto se le conoscenze disciplinari (il sapere) e le abilità operative (il fare) apprese ed esercitate nel sistema formale (la scuola), non formale (le altre istituzioni formative) e informale ( la vita sociale nel suo complesso) sono diventate competenze personali di ciascuno. </a:t>
            </a:r>
          </a:p>
          <a:p>
            <a:pPr>
              <a:buNone/>
            </a:pP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332656"/>
            <a:ext cx="8568952" cy="6336704"/>
          </a:xfrm>
        </p:spPr>
        <p:txBody>
          <a:bodyPr>
            <a:normAutofit/>
          </a:bodyPr>
          <a:lstStyle/>
          <a:p>
            <a:pPr>
              <a:buNone/>
            </a:pPr>
            <a:r>
              <a:rPr lang="it-IT" sz="2400" dirty="0" smtClean="0"/>
              <a:t>    Un ragazzo è riconosciuto “competente” quando, facendo ricorso a tutte le sue capacità di cui dispone, utilizza le conoscenze e le abilità apprese per:</a:t>
            </a:r>
          </a:p>
          <a:p>
            <a:pPr>
              <a:buFont typeface="Arial" charset="0"/>
              <a:buChar char="•"/>
            </a:pPr>
            <a:r>
              <a:rPr lang="it-IT" sz="2400" dirty="0" smtClean="0"/>
              <a:t>Esprimere un personale modo di essere e proporlo agli altri;</a:t>
            </a:r>
          </a:p>
          <a:p>
            <a:pPr>
              <a:buFont typeface="Arial" charset="0"/>
              <a:buChar char="•"/>
            </a:pPr>
            <a:r>
              <a:rPr lang="it-IT" sz="2400" dirty="0" smtClean="0"/>
              <a:t>Interagire con l’ambiente naturale e sociale che lo circonda e influenzarlo positivamente;</a:t>
            </a:r>
          </a:p>
          <a:p>
            <a:pPr>
              <a:buFont typeface="Arial" charset="0"/>
              <a:buChar char="•"/>
            </a:pPr>
            <a:r>
              <a:rPr lang="it-IT" sz="2400" dirty="0" smtClean="0"/>
              <a:t>Risolvere i problemi che di volta in volta incontra;</a:t>
            </a:r>
          </a:p>
          <a:p>
            <a:pPr>
              <a:buFont typeface="Arial" charset="0"/>
              <a:buChar char="•"/>
            </a:pPr>
            <a:r>
              <a:rPr lang="it-IT" sz="2400" dirty="0" smtClean="0"/>
              <a:t>Riflettere su se stesso e gestire il proprio processo di crescita, anche chiedendo aiuto, quando occorre;</a:t>
            </a:r>
          </a:p>
          <a:p>
            <a:pPr>
              <a:buFont typeface="Arial" charset="0"/>
              <a:buChar char="•"/>
            </a:pPr>
            <a:r>
              <a:rPr lang="it-IT" sz="2400" dirty="0" smtClean="0"/>
              <a:t>Comprendere, per il loro valore, la complessità dei sistemi simbolici e culturali;</a:t>
            </a:r>
          </a:p>
          <a:p>
            <a:pPr>
              <a:buFont typeface="Arial" charset="0"/>
              <a:buChar char="•"/>
            </a:pPr>
            <a:r>
              <a:rPr lang="it-IT" sz="2400" dirty="0" smtClean="0"/>
              <a:t>Maturare il senso del bello;</a:t>
            </a:r>
          </a:p>
          <a:p>
            <a:pPr>
              <a:buFont typeface="Arial" charset="0"/>
              <a:buChar char="•"/>
            </a:pPr>
            <a:r>
              <a:rPr lang="it-IT" sz="2400" dirty="0" smtClean="0"/>
              <a:t>Conferire senso alla vita.</a:t>
            </a:r>
          </a:p>
          <a:p>
            <a:pPr>
              <a:buFont typeface="Arial" charset="0"/>
              <a:buChar char="•"/>
            </a:pPr>
            <a:endParaRPr lang="it-IT" sz="2800" dirty="0" smtClean="0"/>
          </a:p>
          <a:p>
            <a:pPr>
              <a:buFont typeface="Arial" charset="0"/>
              <a:buChar char="•"/>
            </a:pP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260648"/>
            <a:ext cx="8003232" cy="706090"/>
          </a:xfrm>
        </p:spPr>
        <p:txBody>
          <a:bodyPr>
            <a:normAutofit/>
          </a:bodyPr>
          <a:lstStyle/>
          <a:p>
            <a:r>
              <a:rPr lang="it-IT" sz="3600" dirty="0" smtClean="0">
                <a:solidFill>
                  <a:srgbClr val="FF0000"/>
                </a:solidFill>
              </a:rPr>
              <a:t>ALCUNE  DEFINIZIONI  </a:t>
            </a:r>
            <a:r>
              <a:rPr lang="it-IT" sz="3600" dirty="0" err="1" smtClean="0">
                <a:solidFill>
                  <a:srgbClr val="FF0000"/>
                </a:solidFill>
              </a:rPr>
              <a:t>DI</a:t>
            </a:r>
            <a:r>
              <a:rPr lang="it-IT" sz="3600" dirty="0" smtClean="0">
                <a:solidFill>
                  <a:srgbClr val="FF0000"/>
                </a:solidFill>
              </a:rPr>
              <a:t> COMPETENZA</a:t>
            </a:r>
            <a:endParaRPr lang="it-IT" sz="3600" dirty="0">
              <a:solidFill>
                <a:srgbClr val="FF0000"/>
              </a:solidFill>
            </a:endParaRPr>
          </a:p>
        </p:txBody>
      </p:sp>
      <p:sp>
        <p:nvSpPr>
          <p:cNvPr id="3" name="Segnaposto contenuto 2"/>
          <p:cNvSpPr>
            <a:spLocks noGrp="1"/>
          </p:cNvSpPr>
          <p:nvPr>
            <p:ph idx="1"/>
          </p:nvPr>
        </p:nvSpPr>
        <p:spPr>
          <a:xfrm>
            <a:off x="467544" y="908720"/>
            <a:ext cx="8219256" cy="5217443"/>
          </a:xfrm>
        </p:spPr>
        <p:txBody>
          <a:bodyPr>
            <a:normAutofit fontScale="92500" lnSpcReduction="20000"/>
          </a:bodyPr>
          <a:lstStyle/>
          <a:p>
            <a:r>
              <a:rPr lang="it-IT" dirty="0" smtClean="0"/>
              <a:t>Comprovata capacità di usare conoscenze, </a:t>
            </a:r>
            <a:r>
              <a:rPr lang="it-IT" dirty="0" smtClean="0">
                <a:solidFill>
                  <a:srgbClr val="FF0000"/>
                </a:solidFill>
              </a:rPr>
              <a:t>abilità</a:t>
            </a:r>
            <a:r>
              <a:rPr lang="it-IT" dirty="0" smtClean="0"/>
              <a:t> e capacità personali, sociali, metodologiche in situazioni di lavoro o di studio e nello sviluppo professionale e personale.</a:t>
            </a:r>
          </a:p>
          <a:p>
            <a:pPr>
              <a:buNone/>
            </a:pPr>
            <a:r>
              <a:rPr lang="it-IT" sz="2000" dirty="0" smtClean="0"/>
              <a:t>        ( Quadro Europeo delle Qualifiche)</a:t>
            </a:r>
          </a:p>
          <a:p>
            <a:r>
              <a:rPr lang="it-IT" dirty="0" smtClean="0"/>
              <a:t> Mobilizzazione integrata di apprendimenti che una persona è in grado di operare in autonomia per risolvere problemi di una certa </a:t>
            </a:r>
            <a:r>
              <a:rPr lang="it-IT" dirty="0" smtClean="0">
                <a:solidFill>
                  <a:srgbClr val="FF0000"/>
                </a:solidFill>
              </a:rPr>
              <a:t>complessità</a:t>
            </a:r>
            <a:r>
              <a:rPr lang="it-IT" dirty="0" smtClean="0"/>
              <a:t>. Sembra che siano i compiti non </a:t>
            </a:r>
            <a:r>
              <a:rPr lang="it-IT" dirty="0" err="1" smtClean="0"/>
              <a:t>routinari</a:t>
            </a:r>
            <a:r>
              <a:rPr lang="it-IT" dirty="0" smtClean="0"/>
              <a:t> a sollecitare la messa in campo della competenza in quanto, per essere affrontati, esigono un atto interpretativo e la combinazione autonoma di risorse cognitive e motivazionali. </a:t>
            </a:r>
          </a:p>
          <a:p>
            <a:pPr>
              <a:buNone/>
            </a:pPr>
            <a:r>
              <a:rPr lang="it-IT" sz="2400" dirty="0" smtClean="0"/>
              <a:t>      ( D. </a:t>
            </a:r>
            <a:r>
              <a:rPr lang="it-IT" sz="2400" dirty="0" err="1" smtClean="0"/>
              <a:t>Maccario</a:t>
            </a:r>
            <a:r>
              <a:rPr lang="it-IT" sz="2400" dirty="0" smtClean="0"/>
              <a:t>  A scuola di competenze).</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332656"/>
            <a:ext cx="8147248" cy="5793507"/>
          </a:xfrm>
        </p:spPr>
        <p:txBody>
          <a:bodyPr/>
          <a:lstStyle/>
          <a:p>
            <a:r>
              <a:rPr lang="it-IT" dirty="0" smtClean="0"/>
              <a:t>L’esercizio della competenza implica tre dimensioni:</a:t>
            </a:r>
          </a:p>
          <a:p>
            <a:pPr>
              <a:buNone/>
            </a:pPr>
            <a:r>
              <a:rPr lang="it-IT" dirty="0" smtClean="0"/>
              <a:t>1 . L’attivazione           il quando, il come , il perché mettere in atto una competenza.</a:t>
            </a:r>
          </a:p>
          <a:p>
            <a:pPr>
              <a:buNone/>
            </a:pPr>
            <a:r>
              <a:rPr lang="it-IT" dirty="0" smtClean="0"/>
              <a:t>2 . L’integrazione delle risorse attivate       transfert orizzontale e verticale.</a:t>
            </a:r>
          </a:p>
          <a:p>
            <a:pPr>
              <a:buNone/>
            </a:pPr>
            <a:r>
              <a:rPr lang="it-IT" dirty="0" smtClean="0"/>
              <a:t>3 . La focalizzazione sul problema o interpretazione del compito.</a:t>
            </a:r>
          </a:p>
          <a:p>
            <a:pPr>
              <a:buNone/>
            </a:pPr>
            <a:endParaRPr lang="it-IT" dirty="0" smtClean="0"/>
          </a:p>
          <a:p>
            <a:pPr>
              <a:buNone/>
            </a:pPr>
            <a:r>
              <a:rPr lang="it-IT" sz="2400" dirty="0" smtClean="0"/>
              <a:t>						(D. </a:t>
            </a:r>
            <a:r>
              <a:rPr lang="it-IT" sz="2400" dirty="0" err="1" smtClean="0"/>
              <a:t>Maccario</a:t>
            </a:r>
            <a:r>
              <a:rPr lang="it-IT" sz="2400" dirty="0" smtClean="0"/>
              <a:t> )</a:t>
            </a:r>
          </a:p>
        </p:txBody>
      </p:sp>
      <p:sp>
        <p:nvSpPr>
          <p:cNvPr id="4" name="Freccia a destra 3"/>
          <p:cNvSpPr/>
          <p:nvPr/>
        </p:nvSpPr>
        <p:spPr>
          <a:xfrm>
            <a:off x="3491880" y="1484784"/>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a destra 4"/>
          <p:cNvSpPr/>
          <p:nvPr/>
        </p:nvSpPr>
        <p:spPr>
          <a:xfrm>
            <a:off x="6948264" y="2492896"/>
            <a:ext cx="432048" cy="504056"/>
          </a:xfrm>
          <a:prstGeom prst="rightArrow">
            <a:avLst>
              <a:gd name="adj1" fmla="val 50000"/>
              <a:gd name="adj2" fmla="val 522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19256" cy="1268760"/>
          </a:xfrm>
        </p:spPr>
        <p:txBody>
          <a:bodyPr>
            <a:normAutofit fontScale="90000"/>
          </a:bodyPr>
          <a:lstStyle/>
          <a:p>
            <a:r>
              <a:rPr lang="it-IT" sz="3600" dirty="0" smtClean="0">
                <a:solidFill>
                  <a:srgbClr val="FF0000"/>
                </a:solidFill>
              </a:rPr>
              <a:t>“COMPETENZE ELEMENTARI”, COMPETENZE</a:t>
            </a:r>
            <a:r>
              <a:rPr lang="it-IT" sz="3600" dirty="0" smtClean="0">
                <a:solidFill>
                  <a:srgbClr val="FF0000"/>
                </a:solidFill>
              </a:rPr>
              <a:t/>
            </a:r>
            <a:br>
              <a:rPr lang="it-IT" sz="3600" dirty="0" smtClean="0">
                <a:solidFill>
                  <a:srgbClr val="FF0000"/>
                </a:solidFill>
              </a:rPr>
            </a:br>
            <a:r>
              <a:rPr lang="it-IT" sz="3600" dirty="0" smtClean="0">
                <a:solidFill>
                  <a:srgbClr val="FF0000"/>
                </a:solidFill>
              </a:rPr>
              <a:t> CON INQUADRAMENTO, COMPLESSE</a:t>
            </a:r>
            <a:endParaRPr lang="it-IT" sz="3600" dirty="0">
              <a:solidFill>
                <a:srgbClr val="FF0000"/>
              </a:solidFill>
            </a:endParaRPr>
          </a:p>
        </p:txBody>
      </p:sp>
      <p:sp>
        <p:nvSpPr>
          <p:cNvPr id="3" name="Segnaposto contenuto 2"/>
          <p:cNvSpPr>
            <a:spLocks noGrp="1"/>
          </p:cNvSpPr>
          <p:nvPr>
            <p:ph idx="1"/>
          </p:nvPr>
        </p:nvSpPr>
        <p:spPr>
          <a:xfrm>
            <a:off x="179512" y="1196752"/>
            <a:ext cx="8507288" cy="5472608"/>
          </a:xfrm>
        </p:spPr>
        <p:txBody>
          <a:bodyPr>
            <a:normAutofit lnSpcReduction="10000"/>
          </a:bodyPr>
          <a:lstStyle/>
          <a:p>
            <a:r>
              <a:rPr lang="it-IT" smtClean="0"/>
              <a:t>“Competenza” </a:t>
            </a:r>
            <a:r>
              <a:rPr lang="it-IT" dirty="0" smtClean="0"/>
              <a:t>di primo livello o elementare : risposta ad uno stimolo relativamente semplice ( calcolo in un problema, concordanza di un verbo con il soggetto di una frase) in una situazione conosciuta o identificabile senza ambiguità.</a:t>
            </a:r>
          </a:p>
          <a:p>
            <a:r>
              <a:rPr lang="it-IT" dirty="0" smtClean="0"/>
              <a:t>Competenza di secondo livello o di inquadramento: </a:t>
            </a:r>
          </a:p>
          <a:p>
            <a:pPr>
              <a:buNone/>
            </a:pPr>
            <a:r>
              <a:rPr lang="it-IT" dirty="0" smtClean="0"/>
              <a:t>    per svolgere un compito si interpreta, si comprende la soluzione per scegliere le competenze elementari da attivare.</a:t>
            </a:r>
          </a:p>
          <a:p>
            <a:pPr>
              <a:buNone/>
            </a:pP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548680"/>
            <a:ext cx="8363272" cy="5577483"/>
          </a:xfrm>
        </p:spPr>
        <p:txBody>
          <a:bodyPr/>
          <a:lstStyle/>
          <a:p>
            <a:r>
              <a:rPr lang="it-IT" dirty="0" smtClean="0"/>
              <a:t> competenza di terzo livello o </a:t>
            </a:r>
            <a:r>
              <a:rPr lang="it-IT" dirty="0" smtClean="0">
                <a:solidFill>
                  <a:srgbClr val="FF0000"/>
                </a:solidFill>
              </a:rPr>
              <a:t>complessa</a:t>
            </a:r>
            <a:r>
              <a:rPr lang="it-IT" dirty="0" smtClean="0"/>
              <a:t>:</a:t>
            </a:r>
          </a:p>
          <a:p>
            <a:pPr>
              <a:buNone/>
            </a:pPr>
            <a:r>
              <a:rPr lang="it-IT" dirty="0" smtClean="0"/>
              <a:t>    l’elaborazione della risposta è più complessa in quanto implica la combinazione di diverse procedure che devono essere organizzate in sequenza e/o modificate per essere adattate le une alle altre in forma sinergica.</a:t>
            </a:r>
          </a:p>
          <a:p>
            <a:pPr>
              <a:buNone/>
            </a:pPr>
            <a:endParaRPr lang="it-IT" dirty="0" smtClean="0"/>
          </a:p>
          <a:p>
            <a:pPr>
              <a:buNone/>
            </a:pPr>
            <a:r>
              <a:rPr lang="it-IT" dirty="0" smtClean="0"/>
              <a:t>    La distinzione in gradi di competenza va posta in relazione alle caratteristiche  ed all’esperienza del discente.</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74638"/>
            <a:ext cx="8291264" cy="922114"/>
          </a:xfrm>
        </p:spPr>
        <p:txBody>
          <a:bodyPr>
            <a:normAutofit fontScale="90000"/>
          </a:bodyPr>
          <a:lstStyle/>
          <a:p>
            <a:r>
              <a:rPr lang="it-IT" dirty="0" smtClean="0">
                <a:solidFill>
                  <a:srgbClr val="FF0000"/>
                </a:solidFill>
              </a:rPr>
              <a:t>I PRESUPPOSTI DELLA COMPETENZA</a:t>
            </a:r>
            <a:endParaRPr lang="it-IT" dirty="0">
              <a:solidFill>
                <a:srgbClr val="FF0000"/>
              </a:solidFill>
            </a:endParaRPr>
          </a:p>
        </p:txBody>
      </p:sp>
      <p:sp>
        <p:nvSpPr>
          <p:cNvPr id="3" name="Segnaposto contenuto 2"/>
          <p:cNvSpPr>
            <a:spLocks noGrp="1"/>
          </p:cNvSpPr>
          <p:nvPr>
            <p:ph idx="1"/>
          </p:nvPr>
        </p:nvSpPr>
        <p:spPr>
          <a:xfrm>
            <a:off x="395536" y="1196752"/>
            <a:ext cx="8291264" cy="4929411"/>
          </a:xfrm>
        </p:spPr>
        <p:txBody>
          <a:bodyPr/>
          <a:lstStyle/>
          <a:p>
            <a:pPr>
              <a:buNone/>
            </a:pPr>
            <a:r>
              <a:rPr lang="it-IT" dirty="0" smtClean="0"/>
              <a:t>Necessita di risorse interne ed esterne:</a:t>
            </a:r>
          </a:p>
          <a:p>
            <a:r>
              <a:rPr lang="it-IT" dirty="0" smtClean="0"/>
              <a:t>acquisizione  di articolate </a:t>
            </a:r>
            <a:r>
              <a:rPr lang="it-IT" dirty="0" smtClean="0">
                <a:solidFill>
                  <a:srgbClr val="FF0000"/>
                </a:solidFill>
              </a:rPr>
              <a:t>conoscenze </a:t>
            </a:r>
            <a:r>
              <a:rPr lang="it-IT" dirty="0" smtClean="0"/>
              <a:t>;</a:t>
            </a:r>
          </a:p>
          <a:p>
            <a:r>
              <a:rPr lang="it-IT" dirty="0" smtClean="0">
                <a:solidFill>
                  <a:srgbClr val="FF0000"/>
                </a:solidFill>
              </a:rPr>
              <a:t>abilità</a:t>
            </a:r>
            <a:r>
              <a:rPr lang="it-IT" dirty="0" smtClean="0"/>
              <a:t> e capacità  personali;</a:t>
            </a:r>
          </a:p>
          <a:p>
            <a:r>
              <a:rPr lang="it-IT" dirty="0" smtClean="0"/>
              <a:t>motivazione;</a:t>
            </a:r>
          </a:p>
          <a:p>
            <a:r>
              <a:rPr lang="it-IT" dirty="0" smtClean="0"/>
              <a:t>ambiente più o meno favorevole;</a:t>
            </a:r>
          </a:p>
          <a:p>
            <a:r>
              <a:rPr lang="it-IT" dirty="0" smtClean="0"/>
              <a:t> gradualità</a:t>
            </a:r>
          </a:p>
          <a:p>
            <a:pPr>
              <a:buNone/>
            </a:pPr>
            <a:endParaRPr lang="it-IT"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74638"/>
            <a:ext cx="8291264" cy="778098"/>
          </a:xfrm>
        </p:spPr>
        <p:txBody>
          <a:bodyPr>
            <a:normAutofit fontScale="90000"/>
          </a:bodyPr>
          <a:lstStyle/>
          <a:p>
            <a:r>
              <a:rPr lang="it-IT" dirty="0" smtClean="0">
                <a:solidFill>
                  <a:srgbClr val="FF0000"/>
                </a:solidFill>
              </a:rPr>
              <a:t>CONOSCENZE  ABILITA’  COMPETENZE</a:t>
            </a:r>
            <a:endParaRPr lang="it-IT" dirty="0">
              <a:solidFill>
                <a:srgbClr val="FF0000"/>
              </a:solidFill>
            </a:endParaRPr>
          </a:p>
        </p:txBody>
      </p:sp>
      <p:sp>
        <p:nvSpPr>
          <p:cNvPr id="3" name="Segnaposto contenuto 2"/>
          <p:cNvSpPr>
            <a:spLocks noGrp="1"/>
          </p:cNvSpPr>
          <p:nvPr>
            <p:ph idx="1"/>
          </p:nvPr>
        </p:nvSpPr>
        <p:spPr>
          <a:xfrm>
            <a:off x="323528" y="980728"/>
            <a:ext cx="8568952" cy="5616624"/>
          </a:xfrm>
        </p:spPr>
        <p:txBody>
          <a:bodyPr numCol="3">
            <a:normAutofit/>
          </a:bodyPr>
          <a:lstStyle/>
          <a:p>
            <a:r>
              <a:rPr lang="it-IT" dirty="0" smtClean="0">
                <a:solidFill>
                  <a:schemeClr val="accent4"/>
                </a:solidFill>
              </a:rPr>
              <a:t>Conoscenze   </a:t>
            </a:r>
            <a:r>
              <a:rPr lang="it-IT" sz="2000" dirty="0" smtClean="0"/>
              <a:t>indicano il risultato dell’assimilazione di informazioni (fatti, principi, teorie e pratiche relative ad un ambito disciplinare) attraverso l’apprendimento.</a:t>
            </a:r>
          </a:p>
          <a:p>
            <a:endParaRPr lang="it-IT" sz="2000" dirty="0" smtClean="0">
              <a:solidFill>
                <a:schemeClr val="accent4"/>
              </a:solidFill>
            </a:endParaRPr>
          </a:p>
          <a:p>
            <a:endParaRPr lang="it-IT" sz="2000" dirty="0" smtClean="0">
              <a:solidFill>
                <a:schemeClr val="accent4"/>
              </a:solidFill>
            </a:endParaRPr>
          </a:p>
          <a:p>
            <a:endParaRPr lang="it-IT" sz="2000" dirty="0" smtClean="0">
              <a:solidFill>
                <a:schemeClr val="accent4"/>
              </a:solidFill>
            </a:endParaRPr>
          </a:p>
          <a:p>
            <a:endParaRPr lang="it-IT" sz="2000" dirty="0" smtClean="0">
              <a:solidFill>
                <a:schemeClr val="accent4"/>
              </a:solidFill>
            </a:endParaRPr>
          </a:p>
          <a:p>
            <a:pPr>
              <a:buNone/>
            </a:pPr>
            <a:endParaRPr lang="it-IT" sz="2000" dirty="0" smtClean="0">
              <a:solidFill>
                <a:schemeClr val="accent4"/>
              </a:solidFill>
            </a:endParaRPr>
          </a:p>
          <a:p>
            <a:pPr>
              <a:buNone/>
            </a:pPr>
            <a:endParaRPr lang="it-IT" sz="2000" dirty="0" smtClean="0">
              <a:solidFill>
                <a:schemeClr val="accent4"/>
              </a:solidFill>
            </a:endParaRPr>
          </a:p>
          <a:p>
            <a:r>
              <a:rPr lang="it-IT" sz="3600" dirty="0" smtClean="0">
                <a:solidFill>
                  <a:srgbClr val="E7139B"/>
                </a:solidFill>
              </a:rPr>
              <a:t>Abilità              </a:t>
            </a:r>
          </a:p>
          <a:p>
            <a:pPr>
              <a:buNone/>
            </a:pPr>
            <a:r>
              <a:rPr lang="it-IT" sz="2000" dirty="0" smtClean="0">
                <a:solidFill>
                  <a:srgbClr val="E7139B"/>
                </a:solidFill>
              </a:rPr>
              <a:t>      </a:t>
            </a:r>
            <a:r>
              <a:rPr lang="it-IT" sz="2000" dirty="0" smtClean="0"/>
              <a:t>indicano le </a:t>
            </a:r>
            <a:r>
              <a:rPr lang="it-IT" sz="2000" dirty="0" smtClean="0">
                <a:solidFill>
                  <a:srgbClr val="FF0000"/>
                </a:solidFill>
              </a:rPr>
              <a:t>capacità </a:t>
            </a:r>
            <a:r>
              <a:rPr lang="it-IT" sz="2000" dirty="0" smtClean="0"/>
              <a:t>di applicare le conoscenze per portare a termine compiti e risolvere problemi; le abilità sono descritte come cognitive ( uso del pensiero logico, intuitivo e creativo) e pratiche ( che implicano l’abilità manuale e l’uso di metodi, materiali, strumenti).</a:t>
            </a:r>
          </a:p>
          <a:p>
            <a:pPr>
              <a:buNone/>
            </a:pPr>
            <a:endParaRPr lang="it-IT" sz="2000" dirty="0" smtClean="0"/>
          </a:p>
          <a:p>
            <a:pPr>
              <a:buNone/>
            </a:pPr>
            <a:r>
              <a:rPr lang="it-IT" sz="3600" dirty="0" smtClean="0">
                <a:solidFill>
                  <a:srgbClr val="00B050"/>
                </a:solidFill>
              </a:rPr>
              <a:t>Competenze</a:t>
            </a:r>
          </a:p>
          <a:p>
            <a:pPr>
              <a:buNone/>
            </a:pPr>
            <a:r>
              <a:rPr lang="it-IT" sz="2000" dirty="0" smtClean="0">
                <a:solidFill>
                  <a:srgbClr val="00B050"/>
                </a:solidFill>
              </a:rPr>
              <a:t>      </a:t>
            </a:r>
            <a:r>
              <a:rPr lang="it-IT" sz="2000" dirty="0" smtClean="0"/>
              <a:t>indicano la </a:t>
            </a:r>
            <a:r>
              <a:rPr lang="it-IT" sz="2000" dirty="0" smtClean="0">
                <a:solidFill>
                  <a:srgbClr val="FF0000"/>
                </a:solidFill>
              </a:rPr>
              <a:t>capacità </a:t>
            </a:r>
            <a:r>
              <a:rPr lang="it-IT" sz="2000" dirty="0" smtClean="0"/>
              <a:t>di usare in un determinato contesto conoscenze, abilità e </a:t>
            </a:r>
            <a:r>
              <a:rPr lang="it-IT" sz="2000" dirty="0" smtClean="0">
                <a:solidFill>
                  <a:srgbClr val="FF0000"/>
                </a:solidFill>
              </a:rPr>
              <a:t>capacità </a:t>
            </a:r>
            <a:r>
              <a:rPr lang="it-IT" sz="2000" dirty="0" smtClean="0"/>
              <a:t>personali, sociali ,metodologiche, in situazioni di lavoro o di studio e nello sviluppo professionale e/o personale; il complesso delle competenze dà la padronanza in termini di autonomia e responsabilità.</a:t>
            </a:r>
            <a:endParaRPr lang="it-IT" sz="2000" dirty="0" smtClean="0">
              <a:solidFill>
                <a:srgbClr val="00B05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11560" y="1340769"/>
            <a:ext cx="8075240" cy="3816424"/>
          </a:xfrm>
        </p:spPr>
        <p:txBody>
          <a:bodyPr/>
          <a:lstStyle/>
          <a:p>
            <a:r>
              <a:rPr lang="it-IT" dirty="0" smtClean="0">
                <a:solidFill>
                  <a:srgbClr val="FF0000"/>
                </a:solidFill>
              </a:rPr>
              <a:t>capacità: </a:t>
            </a:r>
            <a:r>
              <a:rPr lang="it-IT" dirty="0" smtClean="0"/>
              <a:t>indicano un corredo ereditario e </a:t>
            </a:r>
            <a:r>
              <a:rPr lang="it-IT" dirty="0" err="1" smtClean="0"/>
              <a:t>sottointendono</a:t>
            </a:r>
            <a:r>
              <a:rPr lang="it-IT" dirty="0" smtClean="0"/>
              <a:t> la possibilità di fare qualcosa; le </a:t>
            </a:r>
            <a:r>
              <a:rPr lang="it-IT" dirty="0" smtClean="0">
                <a:solidFill>
                  <a:srgbClr val="E7139B"/>
                </a:solidFill>
              </a:rPr>
              <a:t>abilità </a:t>
            </a:r>
            <a:r>
              <a:rPr lang="it-IT" dirty="0" smtClean="0"/>
              <a:t>ne indicano l’applicazione a seguito di esercizio, la </a:t>
            </a:r>
            <a:r>
              <a:rPr lang="it-IT" dirty="0" smtClean="0">
                <a:solidFill>
                  <a:srgbClr val="00B050"/>
                </a:solidFill>
              </a:rPr>
              <a:t>competenza </a:t>
            </a:r>
            <a:r>
              <a:rPr lang="it-IT" dirty="0" smtClean="0"/>
              <a:t>il compimento  dell’</a:t>
            </a:r>
            <a:r>
              <a:rPr lang="it-IT" b="1" dirty="0" smtClean="0"/>
              <a:t>intreccio</a:t>
            </a:r>
            <a:r>
              <a:rPr lang="it-IT" dirty="0" smtClean="0"/>
              <a:t> di conoscenze, abilità, capacità. </a:t>
            </a:r>
          </a:p>
          <a:p>
            <a:endParaRPr lang="it-IT"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METACOMPETENZE</a:t>
            </a:r>
            <a:endParaRPr lang="it-IT" dirty="0">
              <a:solidFill>
                <a:srgbClr val="FF0000"/>
              </a:solidFill>
            </a:endParaRPr>
          </a:p>
        </p:txBody>
      </p:sp>
      <p:sp>
        <p:nvSpPr>
          <p:cNvPr id="3" name="Segnaposto contenuto 2"/>
          <p:cNvSpPr>
            <a:spLocks noGrp="1"/>
          </p:cNvSpPr>
          <p:nvPr>
            <p:ph idx="1"/>
          </p:nvPr>
        </p:nvSpPr>
        <p:spPr/>
        <p:txBody>
          <a:bodyPr/>
          <a:lstStyle/>
          <a:p>
            <a:pPr>
              <a:buNone/>
            </a:pPr>
            <a:r>
              <a:rPr lang="it-IT" dirty="0" smtClean="0"/>
              <a:t>* Analizzare il concetto di competenza, in particolare nel quadro delle INDICAZIONI NAZIONALI ( settembre 2012);</a:t>
            </a:r>
          </a:p>
          <a:p>
            <a:pPr>
              <a:buFont typeface="Arial" charset="0"/>
              <a:buChar char="•"/>
            </a:pPr>
            <a:r>
              <a:rPr lang="it-IT" dirty="0" smtClean="0"/>
              <a:t>riflettere sulle azioni didattiche che favoriscono la costruzione delle competenze;</a:t>
            </a:r>
          </a:p>
          <a:p>
            <a:pPr>
              <a:buFont typeface="Arial" charset="0"/>
              <a:buChar char="•"/>
            </a:pPr>
            <a:r>
              <a:rPr lang="it-IT" dirty="0" smtClean="0"/>
              <a:t>approfondire  la capacità di argomentare quale competenza complessa produttrice di apprendimenti. </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19256" cy="936104"/>
          </a:xfrm>
        </p:spPr>
        <p:txBody>
          <a:bodyPr>
            <a:normAutofit fontScale="90000"/>
          </a:bodyPr>
          <a:lstStyle/>
          <a:p>
            <a:r>
              <a:rPr lang="it-IT" dirty="0" smtClean="0">
                <a:solidFill>
                  <a:srgbClr val="FF0000"/>
                </a:solidFill>
              </a:rPr>
              <a:t>PAROLE CHIAVE  PER COMPRENDERE LA COMPETENZA</a:t>
            </a:r>
            <a:endParaRPr lang="it-IT" dirty="0">
              <a:solidFill>
                <a:srgbClr val="FF0000"/>
              </a:solidFill>
            </a:endParaRPr>
          </a:p>
        </p:txBody>
      </p:sp>
      <p:sp>
        <p:nvSpPr>
          <p:cNvPr id="3" name="Segnaposto contenuto 2"/>
          <p:cNvSpPr>
            <a:spLocks noGrp="1"/>
          </p:cNvSpPr>
          <p:nvPr>
            <p:ph idx="1"/>
          </p:nvPr>
        </p:nvSpPr>
        <p:spPr>
          <a:xfrm>
            <a:off x="251520" y="1196752"/>
            <a:ext cx="8435280" cy="5472608"/>
          </a:xfrm>
        </p:spPr>
        <p:txBody>
          <a:bodyPr>
            <a:normAutofit/>
          </a:bodyPr>
          <a:lstStyle/>
          <a:p>
            <a:r>
              <a:rPr lang="it-IT" dirty="0" smtClean="0"/>
              <a:t>         </a:t>
            </a:r>
            <a:r>
              <a:rPr lang="it-IT" dirty="0" smtClean="0">
                <a:solidFill>
                  <a:srgbClr val="FF0000"/>
                </a:solidFill>
              </a:rPr>
              <a:t>senso di realtà: </a:t>
            </a:r>
            <a:r>
              <a:rPr lang="it-IT" dirty="0" smtClean="0"/>
              <a:t>rapporto tra il soggetto ed       il mondo.</a:t>
            </a:r>
          </a:p>
          <a:p>
            <a:r>
              <a:rPr lang="it-IT" dirty="0" smtClean="0"/>
              <a:t>         </a:t>
            </a:r>
            <a:r>
              <a:rPr lang="it-IT" dirty="0" err="1" smtClean="0">
                <a:solidFill>
                  <a:srgbClr val="FF0000"/>
                </a:solidFill>
              </a:rPr>
              <a:t>problem</a:t>
            </a:r>
            <a:r>
              <a:rPr lang="it-IT" dirty="0" smtClean="0">
                <a:solidFill>
                  <a:srgbClr val="FF0000"/>
                </a:solidFill>
              </a:rPr>
              <a:t> </a:t>
            </a:r>
            <a:r>
              <a:rPr lang="it-IT" dirty="0" err="1" smtClean="0">
                <a:solidFill>
                  <a:srgbClr val="FF0000"/>
                </a:solidFill>
              </a:rPr>
              <a:t>solving</a:t>
            </a:r>
            <a:r>
              <a:rPr lang="it-IT" dirty="0" smtClean="0">
                <a:solidFill>
                  <a:srgbClr val="FF0000"/>
                </a:solidFill>
              </a:rPr>
              <a:t>: </a:t>
            </a:r>
            <a:r>
              <a:rPr lang="it-IT" dirty="0" smtClean="0"/>
              <a:t>la vita è un intreccio di   problemi.</a:t>
            </a:r>
          </a:p>
          <a:p>
            <a:r>
              <a:rPr lang="it-IT" dirty="0" smtClean="0"/>
              <a:t>          </a:t>
            </a:r>
            <a:r>
              <a:rPr lang="it-IT" dirty="0" smtClean="0">
                <a:solidFill>
                  <a:srgbClr val="FF0000"/>
                </a:solidFill>
              </a:rPr>
              <a:t>sapere: </a:t>
            </a:r>
            <a:r>
              <a:rPr lang="it-IT" dirty="0" smtClean="0"/>
              <a:t>insieme degli elementi che concorrono alla risoluzione del problema.</a:t>
            </a:r>
          </a:p>
          <a:p>
            <a:r>
              <a:rPr lang="it-IT" dirty="0" smtClean="0"/>
              <a:t>         </a:t>
            </a:r>
            <a:r>
              <a:rPr lang="it-IT" dirty="0" smtClean="0">
                <a:solidFill>
                  <a:srgbClr val="FF0000"/>
                </a:solidFill>
              </a:rPr>
              <a:t>persona:</a:t>
            </a:r>
            <a:r>
              <a:rPr lang="it-IT" dirty="0" smtClean="0"/>
              <a:t>visione olistica.</a:t>
            </a:r>
          </a:p>
          <a:p>
            <a:r>
              <a:rPr lang="it-IT" dirty="0" smtClean="0"/>
              <a:t>        </a:t>
            </a:r>
            <a:r>
              <a:rPr lang="it-IT" dirty="0" smtClean="0">
                <a:solidFill>
                  <a:srgbClr val="FF0000"/>
                </a:solidFill>
              </a:rPr>
              <a:t>evoluzione: </a:t>
            </a:r>
            <a:r>
              <a:rPr lang="it-IT" dirty="0" smtClean="0"/>
              <a:t>la formazione della competenza è graduale, procede per livelli.        </a:t>
            </a:r>
          </a:p>
          <a:p>
            <a:endParaRPr lang="it-IT" dirty="0" smtClean="0">
              <a:solidFill>
                <a:srgbClr val="FF0000"/>
              </a:solidFill>
            </a:endParaRPr>
          </a:p>
          <a:p>
            <a:endParaRPr lang="it-IT" dirty="0" smtClean="0"/>
          </a:p>
          <a:p>
            <a:endParaRPr lang="it-IT" dirty="0" smtClean="0"/>
          </a:p>
        </p:txBody>
      </p:sp>
      <p:sp>
        <p:nvSpPr>
          <p:cNvPr id="4" name="Freccia a destra 3"/>
          <p:cNvSpPr/>
          <p:nvPr/>
        </p:nvSpPr>
        <p:spPr>
          <a:xfrm>
            <a:off x="251520" y="126876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a destra 4"/>
          <p:cNvSpPr/>
          <p:nvPr/>
        </p:nvSpPr>
        <p:spPr>
          <a:xfrm>
            <a:off x="251520" y="23488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Freccia a destra 5"/>
          <p:cNvSpPr/>
          <p:nvPr/>
        </p:nvSpPr>
        <p:spPr>
          <a:xfrm>
            <a:off x="251520" y="34290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a destra 6"/>
          <p:cNvSpPr/>
          <p:nvPr/>
        </p:nvSpPr>
        <p:spPr>
          <a:xfrm>
            <a:off x="251520" y="450912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a destra 7"/>
          <p:cNvSpPr/>
          <p:nvPr/>
        </p:nvSpPr>
        <p:spPr>
          <a:xfrm>
            <a:off x="251520" y="508518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solidFill>
                  <a:srgbClr val="FF0000"/>
                </a:solidFill>
              </a:rPr>
              <a:t>LA COSTRUZIONE </a:t>
            </a:r>
            <a:r>
              <a:rPr lang="it-IT" sz="3600" dirty="0" err="1" smtClean="0">
                <a:solidFill>
                  <a:srgbClr val="FF0000"/>
                </a:solidFill>
              </a:rPr>
              <a:t>DI</a:t>
            </a:r>
            <a:r>
              <a:rPr lang="it-IT" sz="3600" dirty="0" smtClean="0">
                <a:solidFill>
                  <a:srgbClr val="FF0000"/>
                </a:solidFill>
              </a:rPr>
              <a:t> COMPETENZE COMPLESSE:LA SITUAZIONE PROBLEMA</a:t>
            </a:r>
            <a:endParaRPr lang="it-IT" sz="3600" dirty="0">
              <a:solidFill>
                <a:srgbClr val="FF0000"/>
              </a:solidFill>
            </a:endParaRPr>
          </a:p>
        </p:txBody>
      </p:sp>
      <p:sp>
        <p:nvSpPr>
          <p:cNvPr id="3" name="Segnaposto contenuto 2"/>
          <p:cNvSpPr>
            <a:spLocks noGrp="1"/>
          </p:cNvSpPr>
          <p:nvPr>
            <p:ph idx="1"/>
          </p:nvPr>
        </p:nvSpPr>
        <p:spPr>
          <a:xfrm>
            <a:off x="395536" y="1340768"/>
            <a:ext cx="8424936" cy="5328592"/>
          </a:xfrm>
        </p:spPr>
        <p:txBody>
          <a:bodyPr>
            <a:normAutofit fontScale="92500"/>
          </a:bodyPr>
          <a:lstStyle/>
          <a:p>
            <a:pPr>
              <a:buNone/>
            </a:pPr>
            <a:r>
              <a:rPr lang="it-IT" dirty="0" smtClean="0"/>
              <a:t>“ In ambito scolastico una situazione  - problema è una situazione che induce, rispetto al quadro di apprendimenti del </a:t>
            </a:r>
            <a:r>
              <a:rPr lang="it-IT" dirty="0" smtClean="0"/>
              <a:t>soggetto, </a:t>
            </a:r>
            <a:r>
              <a:rPr lang="it-IT" dirty="0" smtClean="0"/>
              <a:t>una destabilizzazione costruttiva e costruita nella misura in cui si colloca in una sequenza pianificata di apprendimenti. Per questo è caratterizzata da un numero di dati parassiti ridotto rispetto a quanto accade in una situazione problema naturale e da un ordine preciso nella rappresentazione dei dati, in modo da rispettare una certa progressione nelle difficoltà da presentare agli studenti”.  </a:t>
            </a:r>
            <a:r>
              <a:rPr lang="it-IT" sz="1800" dirty="0" smtClean="0"/>
              <a:t>(</a:t>
            </a:r>
            <a:r>
              <a:rPr lang="it-IT" sz="2000" dirty="0" smtClean="0"/>
              <a:t>D. </a:t>
            </a:r>
            <a:r>
              <a:rPr lang="it-IT" sz="2000" dirty="0" err="1" smtClean="0"/>
              <a:t>Maccario</a:t>
            </a:r>
            <a:r>
              <a:rPr lang="it-IT" sz="2000" dirty="0" smtClean="0"/>
              <a:t> )</a:t>
            </a: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188640"/>
            <a:ext cx="8147248" cy="864096"/>
          </a:xfrm>
        </p:spPr>
        <p:txBody>
          <a:bodyPr/>
          <a:lstStyle/>
          <a:p>
            <a:r>
              <a:rPr lang="it-IT" dirty="0" smtClean="0">
                <a:solidFill>
                  <a:srgbClr val="FF0000"/>
                </a:solidFill>
              </a:rPr>
              <a:t>LA SITUAZIONE - PROBLEMA</a:t>
            </a:r>
            <a:endParaRPr lang="it-IT" dirty="0">
              <a:solidFill>
                <a:srgbClr val="FF0000"/>
              </a:solidFill>
            </a:endParaRPr>
          </a:p>
        </p:txBody>
      </p:sp>
      <p:sp>
        <p:nvSpPr>
          <p:cNvPr id="3" name="Segnaposto contenuto 2"/>
          <p:cNvSpPr>
            <a:spLocks noGrp="1"/>
          </p:cNvSpPr>
          <p:nvPr>
            <p:ph idx="1"/>
          </p:nvPr>
        </p:nvSpPr>
        <p:spPr>
          <a:xfrm>
            <a:off x="395536" y="908720"/>
            <a:ext cx="8291264" cy="5688632"/>
          </a:xfrm>
        </p:spPr>
        <p:txBody>
          <a:bodyPr>
            <a:normAutofit fontScale="92500" lnSpcReduction="20000"/>
          </a:bodyPr>
          <a:lstStyle/>
          <a:p>
            <a:pPr>
              <a:buNone/>
            </a:pPr>
            <a:r>
              <a:rPr lang="it-IT" dirty="0" smtClean="0"/>
              <a:t>  </a:t>
            </a:r>
          </a:p>
          <a:p>
            <a:pPr>
              <a:buNone/>
            </a:pPr>
            <a:r>
              <a:rPr lang="it-IT" dirty="0" smtClean="0"/>
              <a:t>    Approccio didattico di carattere </a:t>
            </a:r>
            <a:r>
              <a:rPr lang="it-IT" dirty="0" err="1" smtClean="0"/>
              <a:t>appropriativo</a:t>
            </a:r>
            <a:r>
              <a:rPr lang="it-IT" dirty="0" smtClean="0"/>
              <a:t>,ovvero consapevolmente mirato anche a favorire l’inserimento sociale del soggetto:</a:t>
            </a:r>
          </a:p>
          <a:p>
            <a:pPr marL="514350" indent="-514350">
              <a:buAutoNum type="arabicPeriod"/>
            </a:pPr>
            <a:r>
              <a:rPr lang="it-IT" dirty="0" smtClean="0"/>
              <a:t>Supporto al riconoscimento del significato:  conoscenza in riferimento al quadro dei saperi di una disciplina;</a:t>
            </a:r>
          </a:p>
          <a:p>
            <a:pPr marL="514350" indent="-514350">
              <a:buAutoNum type="arabicPeriod"/>
            </a:pPr>
            <a:r>
              <a:rPr lang="it-IT" dirty="0" smtClean="0"/>
              <a:t>Carattere motivazionale: connessione con l’esperienza del soggetto;</a:t>
            </a:r>
          </a:p>
          <a:p>
            <a:pPr marL="514350" indent="-514350">
              <a:buAutoNum type="arabicPeriod"/>
            </a:pPr>
            <a:r>
              <a:rPr lang="it-IT" dirty="0" smtClean="0"/>
              <a:t>Carattere sociale: compito scolastico riconducibile a pratiche proprie della vita, sia a livello socio – culturale sia professionale</a:t>
            </a:r>
          </a:p>
          <a:p>
            <a:pPr marL="514350" indent="-514350">
              <a:buAutoNum type="arabicPeriod"/>
            </a:pPr>
            <a:r>
              <a:rPr lang="it-IT" sz="600" dirty="0" smtClean="0"/>
              <a:t>(</a:t>
            </a:r>
            <a:endParaRPr lang="it-IT" sz="700" dirty="0" smtClean="0"/>
          </a:p>
          <a:p>
            <a:pPr marL="514350" indent="-514350">
              <a:buNone/>
            </a:pPr>
            <a:r>
              <a:rPr lang="it-IT" sz="1800" dirty="0" smtClean="0"/>
              <a:t>                                                                                                                           (</a:t>
            </a:r>
            <a:r>
              <a:rPr lang="it-IT" sz="1800" dirty="0" err="1" smtClean="0"/>
              <a:t>Fabre</a:t>
            </a:r>
            <a:r>
              <a:rPr lang="it-IT" sz="1800" dirty="0" smtClean="0"/>
              <a:t>)</a:t>
            </a:r>
            <a:endParaRPr lang="it-IT" sz="1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188640"/>
            <a:ext cx="8291264" cy="1228998"/>
          </a:xfrm>
        </p:spPr>
        <p:txBody>
          <a:bodyPr>
            <a:normAutofit fontScale="90000"/>
          </a:bodyPr>
          <a:lstStyle/>
          <a:p>
            <a:r>
              <a:rPr lang="it-IT" dirty="0" smtClean="0">
                <a:solidFill>
                  <a:srgbClr val="FF0000"/>
                </a:solidFill>
              </a:rPr>
              <a:t>PRESUPPOSTI DELLA</a:t>
            </a:r>
            <a:br>
              <a:rPr lang="it-IT" dirty="0" smtClean="0">
                <a:solidFill>
                  <a:srgbClr val="FF0000"/>
                </a:solidFill>
              </a:rPr>
            </a:br>
            <a:r>
              <a:rPr lang="it-IT" dirty="0" smtClean="0">
                <a:solidFill>
                  <a:srgbClr val="FF0000"/>
                </a:solidFill>
              </a:rPr>
              <a:t> SITUAZIONE - PROBLEMA</a:t>
            </a:r>
            <a:endParaRPr lang="it-IT" dirty="0">
              <a:solidFill>
                <a:srgbClr val="FF0000"/>
              </a:solidFill>
            </a:endParaRPr>
          </a:p>
        </p:txBody>
      </p:sp>
      <p:sp>
        <p:nvSpPr>
          <p:cNvPr id="3" name="Segnaposto contenuto 2"/>
          <p:cNvSpPr>
            <a:spLocks noGrp="1"/>
          </p:cNvSpPr>
          <p:nvPr>
            <p:ph idx="1"/>
          </p:nvPr>
        </p:nvSpPr>
        <p:spPr>
          <a:xfrm>
            <a:off x="323528" y="1600200"/>
            <a:ext cx="8363272" cy="5069160"/>
          </a:xfrm>
        </p:spPr>
        <p:txBody>
          <a:bodyPr/>
          <a:lstStyle/>
          <a:p>
            <a:r>
              <a:rPr lang="it-IT" dirty="0" smtClean="0"/>
              <a:t>Il sapere è costruito attraverso l’azione, non trasmesso;</a:t>
            </a:r>
          </a:p>
          <a:p>
            <a:r>
              <a:rPr lang="it-IT" dirty="0" smtClean="0"/>
              <a:t>costruzione  sulla base di apprendimenti già posseduti;</a:t>
            </a:r>
          </a:p>
          <a:p>
            <a:r>
              <a:rPr lang="it-IT" dirty="0" smtClean="0"/>
              <a:t>natura sociale della conoscenza;</a:t>
            </a:r>
          </a:p>
          <a:p>
            <a:r>
              <a:rPr lang="it-IT" dirty="0" smtClean="0"/>
              <a:t>conoscenza come costruzione di modelli astratti esplicativi del reale;</a:t>
            </a:r>
          </a:p>
          <a:p>
            <a:r>
              <a:rPr lang="it-IT" dirty="0" smtClean="0"/>
              <a:t>Valore dell’apprendimento: transfert.</a:t>
            </a:r>
          </a:p>
          <a:p>
            <a:pPr>
              <a:buNone/>
            </a:pPr>
            <a:r>
              <a:rPr lang="it-IT" sz="1800" dirty="0" smtClean="0"/>
              <a:t>                                                           ( G. De Vecchi, N. </a:t>
            </a:r>
            <a:r>
              <a:rPr lang="it-IT" sz="1800" dirty="0" err="1" smtClean="0"/>
              <a:t>Carmona</a:t>
            </a:r>
            <a:r>
              <a:rPr lang="it-IT" sz="1800" dirty="0" smtClean="0"/>
              <a:t> - </a:t>
            </a:r>
            <a:r>
              <a:rPr lang="it-IT" sz="1800" dirty="0" err="1" smtClean="0"/>
              <a:t>-Magnaldi</a:t>
            </a:r>
            <a:r>
              <a:rPr lang="it-IT" sz="1800" dirty="0" smtClean="0"/>
              <a:t>)</a:t>
            </a:r>
          </a:p>
          <a:p>
            <a:pPr>
              <a:buNone/>
            </a:pP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19256" cy="1228998"/>
          </a:xfrm>
        </p:spPr>
        <p:txBody>
          <a:bodyPr>
            <a:normAutofit fontScale="90000"/>
          </a:bodyPr>
          <a:lstStyle/>
          <a:p>
            <a:r>
              <a:rPr lang="it-IT" smtClean="0">
                <a:solidFill>
                  <a:srgbClr val="FF0000"/>
                </a:solidFill>
              </a:rPr>
              <a:t>PREPARAZIONE UNA </a:t>
            </a:r>
            <a:r>
              <a:rPr lang="it-IT" dirty="0" smtClean="0">
                <a:solidFill>
                  <a:srgbClr val="FF0000"/>
                </a:solidFill>
              </a:rPr>
              <a:t/>
            </a:r>
            <a:br>
              <a:rPr lang="it-IT" dirty="0" smtClean="0">
                <a:solidFill>
                  <a:srgbClr val="FF0000"/>
                </a:solidFill>
              </a:rPr>
            </a:br>
            <a:r>
              <a:rPr lang="it-IT" dirty="0" smtClean="0">
                <a:solidFill>
                  <a:srgbClr val="FF0000"/>
                </a:solidFill>
              </a:rPr>
              <a:t>SITUAZIONE - PROBLEMA</a:t>
            </a:r>
            <a:endParaRPr lang="it-IT" dirty="0">
              <a:solidFill>
                <a:srgbClr val="FF0000"/>
              </a:solidFill>
            </a:endParaRPr>
          </a:p>
        </p:txBody>
      </p:sp>
      <p:sp>
        <p:nvSpPr>
          <p:cNvPr id="3" name="Segnaposto contenuto 2"/>
          <p:cNvSpPr>
            <a:spLocks noGrp="1"/>
          </p:cNvSpPr>
          <p:nvPr>
            <p:ph idx="1"/>
          </p:nvPr>
        </p:nvSpPr>
        <p:spPr>
          <a:xfrm>
            <a:off x="251520" y="1600200"/>
            <a:ext cx="8435280" cy="4925144"/>
          </a:xfrm>
        </p:spPr>
        <p:txBody>
          <a:bodyPr>
            <a:normAutofit/>
          </a:bodyPr>
          <a:lstStyle/>
          <a:p>
            <a:r>
              <a:rPr lang="it-IT" dirty="0" smtClean="0"/>
              <a:t>Senso ( attivazione del discente);</a:t>
            </a:r>
          </a:p>
          <a:p>
            <a:r>
              <a:rPr lang="it-IT" dirty="0" smtClean="0"/>
              <a:t>obiettivo – ostacolo ( definito a partire dalle conoscenze del discente);</a:t>
            </a:r>
          </a:p>
          <a:p>
            <a:r>
              <a:rPr lang="it-IT" dirty="0" smtClean="0"/>
              <a:t>domande ( produzione di );</a:t>
            </a:r>
          </a:p>
          <a:p>
            <a:r>
              <a:rPr lang="it-IT" dirty="0" smtClean="0"/>
              <a:t>destrutturazione;</a:t>
            </a:r>
          </a:p>
          <a:p>
            <a:r>
              <a:rPr lang="it-IT" dirty="0" smtClean="0"/>
              <a:t>complessità;</a:t>
            </a:r>
          </a:p>
          <a:p>
            <a:r>
              <a:rPr lang="it-IT" dirty="0" smtClean="0"/>
              <a:t>acquisizione generalizzabili;</a:t>
            </a:r>
          </a:p>
          <a:p>
            <a:r>
              <a:rPr lang="it-IT" dirty="0" smtClean="0"/>
              <a:t>riflessione </a:t>
            </a:r>
            <a:r>
              <a:rPr lang="it-IT" dirty="0" err="1" smtClean="0"/>
              <a:t>metacognitiva</a:t>
            </a:r>
            <a:r>
              <a:rPr lang="it-IT" dirty="0" smtClean="0"/>
              <a:t> (oggetto di ).</a:t>
            </a:r>
          </a:p>
          <a:p>
            <a:pPr>
              <a:buNone/>
            </a:pPr>
            <a:r>
              <a:rPr lang="it-IT" sz="1800" dirty="0" smtClean="0"/>
              <a:t>                                                                 ( G. De Vecchi, N. </a:t>
            </a:r>
            <a:r>
              <a:rPr lang="it-IT" sz="1800" dirty="0" err="1" smtClean="0"/>
              <a:t>Carmona</a:t>
            </a:r>
            <a:r>
              <a:rPr lang="it-IT" sz="1800" dirty="0" smtClean="0"/>
              <a:t> – </a:t>
            </a:r>
            <a:r>
              <a:rPr lang="it-IT" sz="1800" dirty="0" err="1" smtClean="0"/>
              <a:t>Magnaldi</a:t>
            </a:r>
            <a:r>
              <a:rPr lang="it-IT" sz="1800"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rPr>
              <a:t>PREPARAZIONE  </a:t>
            </a:r>
            <a:r>
              <a:rPr lang="it-IT" dirty="0" err="1" smtClean="0">
                <a:solidFill>
                  <a:srgbClr val="FF0000"/>
                </a:solidFill>
              </a:rPr>
              <a:t>DI</a:t>
            </a:r>
            <a:r>
              <a:rPr lang="it-IT" dirty="0" smtClean="0">
                <a:solidFill>
                  <a:srgbClr val="FF0000"/>
                </a:solidFill>
              </a:rPr>
              <a:t> UNA </a:t>
            </a:r>
            <a:br>
              <a:rPr lang="it-IT" dirty="0" smtClean="0">
                <a:solidFill>
                  <a:srgbClr val="FF0000"/>
                </a:solidFill>
              </a:rPr>
            </a:br>
            <a:r>
              <a:rPr lang="it-IT" dirty="0" smtClean="0">
                <a:solidFill>
                  <a:srgbClr val="FF0000"/>
                </a:solidFill>
              </a:rPr>
              <a:t>SITUAZIONE - PROBLEMA</a:t>
            </a:r>
            <a:endParaRPr lang="it-IT" dirty="0">
              <a:solidFill>
                <a:srgbClr val="FF0000"/>
              </a:solidFill>
            </a:endParaRPr>
          </a:p>
        </p:txBody>
      </p:sp>
      <p:sp>
        <p:nvSpPr>
          <p:cNvPr id="3" name="Segnaposto contenuto 2"/>
          <p:cNvSpPr>
            <a:spLocks noGrp="1"/>
          </p:cNvSpPr>
          <p:nvPr>
            <p:ph idx="1"/>
          </p:nvPr>
        </p:nvSpPr>
        <p:spPr/>
        <p:txBody>
          <a:bodyPr/>
          <a:lstStyle/>
          <a:p>
            <a:r>
              <a:rPr lang="it-IT" dirty="0" smtClean="0"/>
              <a:t>Definire lo scopo e gli obiettivi;</a:t>
            </a:r>
          </a:p>
          <a:p>
            <a:r>
              <a:rPr lang="it-IT" dirty="0" smtClean="0"/>
              <a:t>mediare tra soggetto e compito;</a:t>
            </a:r>
          </a:p>
          <a:p>
            <a:r>
              <a:rPr lang="it-IT" dirty="0" smtClean="0"/>
              <a:t>definire i vincoli, le condizioni di svolgimento (es. utilizzo degli </a:t>
            </a:r>
            <a:r>
              <a:rPr lang="it-IT" dirty="0" smtClean="0"/>
              <a:t>strumenti , teorie, procedure, linguaggi );</a:t>
            </a:r>
            <a:endParaRPr lang="it-IT" dirty="0" smtClean="0"/>
          </a:p>
          <a:p>
            <a:r>
              <a:rPr lang="it-IT" dirty="0" smtClean="0"/>
              <a:t>promuovere l’attivazione del soggetto.</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404664"/>
            <a:ext cx="8229600" cy="1143000"/>
          </a:xfrm>
        </p:spPr>
        <p:txBody>
          <a:bodyPr>
            <a:normAutofit fontScale="90000"/>
          </a:bodyPr>
          <a:lstStyle/>
          <a:p>
            <a:r>
              <a:rPr lang="it-IT" dirty="0" smtClean="0">
                <a:solidFill>
                  <a:srgbClr val="FF0000"/>
                </a:solidFill>
              </a:rPr>
              <a:t>GESTIONE </a:t>
            </a:r>
            <a:r>
              <a:rPr lang="it-IT" dirty="0" err="1" smtClean="0">
                <a:solidFill>
                  <a:srgbClr val="FF0000"/>
                </a:solidFill>
              </a:rPr>
              <a:t>DI</a:t>
            </a:r>
            <a:r>
              <a:rPr lang="it-IT" dirty="0" smtClean="0">
                <a:solidFill>
                  <a:srgbClr val="FF0000"/>
                </a:solidFill>
              </a:rPr>
              <a:t> UNA </a:t>
            </a:r>
            <a:br>
              <a:rPr lang="it-IT" dirty="0" smtClean="0">
                <a:solidFill>
                  <a:srgbClr val="FF0000"/>
                </a:solidFill>
              </a:rPr>
            </a:br>
            <a:r>
              <a:rPr lang="it-IT" dirty="0" smtClean="0">
                <a:solidFill>
                  <a:srgbClr val="FF0000"/>
                </a:solidFill>
              </a:rPr>
              <a:t>SITUAZIONE - PROBLEMA</a:t>
            </a:r>
            <a:endParaRPr lang="it-IT" dirty="0">
              <a:solidFill>
                <a:srgbClr val="FF0000"/>
              </a:solidFill>
            </a:endParaRPr>
          </a:p>
        </p:txBody>
      </p:sp>
      <p:sp>
        <p:nvSpPr>
          <p:cNvPr id="3" name="Segnaposto contenuto 2"/>
          <p:cNvSpPr>
            <a:spLocks noGrp="1"/>
          </p:cNvSpPr>
          <p:nvPr>
            <p:ph idx="1"/>
          </p:nvPr>
        </p:nvSpPr>
        <p:spPr>
          <a:xfrm>
            <a:off x="395536" y="1600200"/>
            <a:ext cx="8291264" cy="4925144"/>
          </a:xfrm>
        </p:spPr>
        <p:txBody>
          <a:bodyPr>
            <a:normAutofit fontScale="92500" lnSpcReduction="10000"/>
          </a:bodyPr>
          <a:lstStyle/>
          <a:p>
            <a:r>
              <a:rPr lang="it-IT" dirty="0" smtClean="0"/>
              <a:t>Modelli didattici ( per problemi, per </a:t>
            </a:r>
            <a:r>
              <a:rPr lang="it-IT" dirty="0" smtClean="0"/>
              <a:t>progetti, attività </a:t>
            </a:r>
            <a:r>
              <a:rPr lang="it-IT" dirty="0" err="1" smtClean="0"/>
              <a:t>laboratoriale</a:t>
            </a:r>
            <a:r>
              <a:rPr lang="it-IT" dirty="0" smtClean="0"/>
              <a:t>);</a:t>
            </a:r>
            <a:endParaRPr lang="it-IT" dirty="0" smtClean="0"/>
          </a:p>
          <a:p>
            <a:r>
              <a:rPr lang="it-IT" dirty="0" smtClean="0"/>
              <a:t>metodologie attive ( </a:t>
            </a:r>
            <a:r>
              <a:rPr lang="it-IT" dirty="0" err="1" smtClean="0"/>
              <a:t>role</a:t>
            </a:r>
            <a:r>
              <a:rPr lang="it-IT" dirty="0" smtClean="0"/>
              <a:t> </a:t>
            </a:r>
            <a:r>
              <a:rPr lang="it-IT" dirty="0" err="1" smtClean="0"/>
              <a:t>playing</a:t>
            </a:r>
            <a:r>
              <a:rPr lang="it-IT" dirty="0" smtClean="0"/>
              <a:t>, studio di un </a:t>
            </a:r>
            <a:r>
              <a:rPr lang="it-IT" dirty="0" smtClean="0"/>
              <a:t>caso, il completamento / costruzioni di narrazioni </a:t>
            </a:r>
            <a:r>
              <a:rPr lang="it-IT" dirty="0" smtClean="0">
                <a:solidFill>
                  <a:srgbClr val="FF0000"/>
                </a:solidFill>
              </a:rPr>
              <a:t>discussioni / </a:t>
            </a:r>
            <a:r>
              <a:rPr lang="it-IT" dirty="0" err="1" smtClean="0">
                <a:solidFill>
                  <a:srgbClr val="FF0000"/>
                </a:solidFill>
              </a:rPr>
              <a:t>argomentazioni…</a:t>
            </a:r>
            <a:r>
              <a:rPr lang="it-IT" dirty="0" smtClean="0">
                <a:solidFill>
                  <a:srgbClr val="FF0000"/>
                </a:solidFill>
              </a:rPr>
              <a:t> </a:t>
            </a:r>
            <a:r>
              <a:rPr lang="it-IT" dirty="0" smtClean="0"/>
              <a:t>).</a:t>
            </a:r>
          </a:p>
          <a:p>
            <a:pPr>
              <a:buNone/>
            </a:pPr>
            <a:r>
              <a:rPr lang="it-IT" dirty="0" smtClean="0"/>
              <a:t>Questi metodi sono accomunati da:</a:t>
            </a:r>
          </a:p>
          <a:p>
            <a:r>
              <a:rPr lang="it-IT" dirty="0" smtClean="0"/>
              <a:t>Centratura sull’allievo;</a:t>
            </a:r>
          </a:p>
          <a:p>
            <a:r>
              <a:rPr lang="it-IT" dirty="0" smtClean="0"/>
              <a:t>Mobilitazione di un set integrato di risorse;</a:t>
            </a:r>
          </a:p>
          <a:p>
            <a:r>
              <a:rPr lang="it-IT" dirty="0" smtClean="0"/>
              <a:t>Esercizio diretto della competenza.</a:t>
            </a:r>
          </a:p>
          <a:p>
            <a:pPr>
              <a:buNone/>
            </a:pPr>
            <a:r>
              <a:rPr lang="it-IT" sz="1800" dirty="0" smtClean="0"/>
              <a:t>                                                                                                           ( D. </a:t>
            </a:r>
            <a:r>
              <a:rPr lang="it-IT" sz="1800" dirty="0" err="1" smtClean="0"/>
              <a:t>Maccario</a:t>
            </a:r>
            <a:r>
              <a:rPr lang="it-IT" sz="1800" dirty="0" smtClean="0"/>
              <a:t>)</a:t>
            </a:r>
          </a:p>
          <a:p>
            <a:endParaRPr lang="it-IT" dirty="0" smtClean="0">
              <a:solidFill>
                <a:srgbClr val="FF0000"/>
              </a:solidFill>
            </a:endParaRPr>
          </a:p>
          <a:p>
            <a:endParaRPr lang="it-IT" dirty="0" smtClean="0">
              <a:solidFill>
                <a:srgbClr val="FF0000"/>
              </a:solidFill>
            </a:endParaRPr>
          </a:p>
          <a:p>
            <a:endParaRPr lang="it-IT"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rPr>
              <a:t>LA </a:t>
            </a:r>
            <a:r>
              <a:rPr lang="it-IT" dirty="0" smtClean="0">
                <a:solidFill>
                  <a:srgbClr val="FF0000"/>
                </a:solidFill>
              </a:rPr>
              <a:t>SISTEMATIZZAZIONE degli apprendimenti – risorsa o di base</a:t>
            </a:r>
            <a:endParaRPr lang="it-IT" dirty="0">
              <a:solidFill>
                <a:srgbClr val="FF0000"/>
              </a:solidFill>
            </a:endParaRPr>
          </a:p>
        </p:txBody>
      </p:sp>
      <p:sp>
        <p:nvSpPr>
          <p:cNvPr id="3" name="Segnaposto contenuto 2"/>
          <p:cNvSpPr>
            <a:spLocks noGrp="1"/>
          </p:cNvSpPr>
          <p:nvPr>
            <p:ph idx="1"/>
          </p:nvPr>
        </p:nvSpPr>
        <p:spPr/>
        <p:txBody>
          <a:bodyPr/>
          <a:lstStyle/>
          <a:p>
            <a:r>
              <a:rPr lang="it-IT" dirty="0" smtClean="0"/>
              <a:t>Senso;</a:t>
            </a:r>
          </a:p>
          <a:p>
            <a:r>
              <a:rPr lang="it-IT" dirty="0" smtClean="0"/>
              <a:t>connessione;</a:t>
            </a:r>
          </a:p>
          <a:p>
            <a:r>
              <a:rPr lang="it-IT" dirty="0" smtClean="0"/>
              <a:t>formalizzazione, documentazione.</a:t>
            </a:r>
          </a:p>
          <a:p>
            <a:endParaRPr lang="it-IT" dirty="0" smtClean="0"/>
          </a:p>
          <a:p>
            <a:endParaRPr lang="it-IT" dirty="0" smtClean="0"/>
          </a:p>
          <a:p>
            <a:endParaRPr lang="it-IT" dirty="0" smtClean="0"/>
          </a:p>
          <a:p>
            <a:pPr lvl="8">
              <a:buNone/>
            </a:pPr>
            <a:r>
              <a:rPr lang="it-IT" sz="1800" dirty="0" smtClean="0"/>
              <a:t>( D. </a:t>
            </a:r>
            <a:r>
              <a:rPr lang="it-IT" sz="1800" dirty="0" err="1" smtClean="0"/>
              <a:t>Maccario</a:t>
            </a:r>
            <a:r>
              <a:rPr lang="it-IT" sz="1800" dirty="0" smtClean="0"/>
              <a:t>)</a:t>
            </a:r>
            <a:endParaRPr lang="it-IT"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332656"/>
            <a:ext cx="8363272" cy="5793507"/>
          </a:xfrm>
        </p:spPr>
        <p:txBody>
          <a:bodyPr/>
          <a:lstStyle/>
          <a:p>
            <a:endParaRPr lang="it-IT" dirty="0" smtClean="0"/>
          </a:p>
          <a:p>
            <a:endParaRPr lang="it-IT" dirty="0" smtClean="0"/>
          </a:p>
          <a:p>
            <a:endParaRPr lang="it-IT" dirty="0" smtClean="0"/>
          </a:p>
          <a:p>
            <a:endParaRPr lang="it-IT" dirty="0" smtClean="0"/>
          </a:p>
          <a:p>
            <a:pPr>
              <a:buNone/>
            </a:pPr>
            <a:r>
              <a:rPr lang="it-IT" dirty="0" smtClean="0">
                <a:solidFill>
                  <a:srgbClr val="FF0000"/>
                </a:solidFill>
              </a:rPr>
              <a:t>  	</a:t>
            </a:r>
            <a:r>
              <a:rPr lang="it-IT" smtClean="0">
                <a:solidFill>
                  <a:srgbClr val="FF0000"/>
                </a:solidFill>
              </a:rPr>
              <a:t>	 </a:t>
            </a:r>
            <a:r>
              <a:rPr lang="it-IT" sz="6000" dirty="0" smtClean="0">
                <a:solidFill>
                  <a:srgbClr val="FF0000"/>
                </a:solidFill>
              </a:rPr>
              <a:t>ARGOMENTAZIONE</a:t>
            </a:r>
            <a:endParaRPr lang="it-IT" sz="60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buNone/>
            </a:pPr>
            <a:r>
              <a:rPr lang="it-IT" sz="6600" b="1" dirty="0" smtClean="0">
                <a:solidFill>
                  <a:srgbClr val="002060"/>
                </a:solidFill>
              </a:rPr>
              <a:t>		 </a:t>
            </a:r>
            <a:r>
              <a:rPr lang="it-IT" sz="6600" b="1" dirty="0" err="1" smtClean="0">
                <a:solidFill>
                  <a:srgbClr val="002060"/>
                </a:solidFill>
              </a:rPr>
              <a:t>COMPETENZA…</a:t>
            </a:r>
            <a:endParaRPr lang="it-IT" sz="6600" b="1"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COMPETENZA</a:t>
            </a:r>
            <a:endParaRPr lang="it-IT" dirty="0"/>
          </a:p>
        </p:txBody>
      </p:sp>
      <p:sp>
        <p:nvSpPr>
          <p:cNvPr id="3" name="Segnaposto contenuto 2"/>
          <p:cNvSpPr>
            <a:spLocks noGrp="1"/>
          </p:cNvSpPr>
          <p:nvPr>
            <p:ph idx="1"/>
          </p:nvPr>
        </p:nvSpPr>
        <p:spPr/>
        <p:txBody>
          <a:bodyPr/>
          <a:lstStyle/>
          <a:p>
            <a:pPr>
              <a:buNone/>
            </a:pPr>
            <a:r>
              <a:rPr lang="it-IT" dirty="0" smtClean="0"/>
              <a:t>     Dal sostantivo latino COMPETENTIA  che deriva dal verbo CUM - PETERE</a:t>
            </a:r>
          </a:p>
          <a:p>
            <a:pPr>
              <a:buNone/>
            </a:pPr>
            <a:r>
              <a:rPr lang="it-IT" dirty="0" smtClean="0"/>
              <a:t>   </a:t>
            </a:r>
          </a:p>
          <a:p>
            <a:pPr>
              <a:buNone/>
            </a:pPr>
            <a:r>
              <a:rPr lang="it-IT" dirty="0" smtClean="0"/>
              <a:t>		             DIRIGERSI    </a:t>
            </a:r>
            <a:r>
              <a:rPr lang="it-IT" dirty="0" err="1" smtClean="0"/>
              <a:t>A…</a:t>
            </a:r>
            <a:r>
              <a:rPr lang="it-IT" dirty="0" smtClean="0"/>
              <a:t> </a:t>
            </a:r>
            <a:r>
              <a:rPr lang="it-IT" dirty="0" smtClean="0"/>
              <a:t>/ </a:t>
            </a:r>
            <a:r>
              <a:rPr lang="it-IT" dirty="0" err="1" smtClean="0"/>
              <a:t>CON…</a:t>
            </a:r>
            <a:endParaRPr lang="it-IT" dirty="0" smtClean="0"/>
          </a:p>
          <a:p>
            <a:pPr>
              <a:buNone/>
            </a:pPr>
            <a:r>
              <a:rPr lang="it-IT" dirty="0" smtClean="0"/>
              <a:t>   Cioè piena capacità di orientarsi in determinati campi, </a:t>
            </a:r>
            <a:r>
              <a:rPr lang="it-IT" dirty="0" err="1" smtClean="0"/>
              <a:t>situazioni…</a:t>
            </a:r>
            <a:endParaRPr lang="it-IT" dirty="0" smtClean="0"/>
          </a:p>
          <a:p>
            <a:pPr>
              <a:buNone/>
            </a:pPr>
            <a:r>
              <a:rPr lang="it-IT" dirty="0" smtClean="0"/>
              <a:t>   </a:t>
            </a:r>
            <a:endParaRPr lang="it-IT" dirty="0"/>
          </a:p>
        </p:txBody>
      </p:sp>
      <p:sp>
        <p:nvSpPr>
          <p:cNvPr id="5" name="Freccia in giù 4"/>
          <p:cNvSpPr/>
          <p:nvPr/>
        </p:nvSpPr>
        <p:spPr>
          <a:xfrm>
            <a:off x="3779912" y="2780928"/>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LE INDICAZIONI NAZIONALI</a:t>
            </a:r>
            <a:endParaRPr lang="it-IT" dirty="0">
              <a:solidFill>
                <a:srgbClr val="FF0000"/>
              </a:solidFill>
            </a:endParaRPr>
          </a:p>
        </p:txBody>
      </p:sp>
      <p:sp>
        <p:nvSpPr>
          <p:cNvPr id="3" name="Segnaposto contenuto 2"/>
          <p:cNvSpPr>
            <a:spLocks noGrp="1"/>
          </p:cNvSpPr>
          <p:nvPr>
            <p:ph idx="1"/>
          </p:nvPr>
        </p:nvSpPr>
        <p:spPr/>
        <p:txBody>
          <a:bodyPr>
            <a:normAutofit fontScale="92500" lnSpcReduction="20000"/>
          </a:bodyPr>
          <a:lstStyle/>
          <a:p>
            <a:r>
              <a:rPr lang="it-IT" dirty="0" smtClean="0"/>
              <a:t>Oggi l’apprendimento scolastico è solo </a:t>
            </a:r>
            <a:r>
              <a:rPr lang="it-IT" dirty="0" smtClean="0">
                <a:solidFill>
                  <a:srgbClr val="FF0000"/>
                </a:solidFill>
              </a:rPr>
              <a:t>una delle esperienze di formazione </a:t>
            </a:r>
            <a:r>
              <a:rPr lang="it-IT" dirty="0" smtClean="0"/>
              <a:t>che i bambini e gli adolescenti vivono e per </a:t>
            </a:r>
            <a:r>
              <a:rPr lang="it-IT" dirty="0" smtClean="0">
                <a:solidFill>
                  <a:srgbClr val="FF0000"/>
                </a:solidFill>
              </a:rPr>
              <a:t>acquisire competenze </a:t>
            </a:r>
            <a:r>
              <a:rPr lang="it-IT" dirty="0" smtClean="0"/>
              <a:t>specifiche spesso non vi è bisogno dei contesti scolastici. Ma proprio per questo la scuola non può abdicare al compito di promuovere la capacità degli studenti di dare senso alla varietà delle loro esperienze, al fine di ridurre la frammentazione e il carattere episodico che rischiano di caratterizzare la vita dei bambini e degli adolescenti.</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404664"/>
            <a:ext cx="8301608" cy="274042"/>
          </a:xfrm>
        </p:spPr>
        <p:txBody>
          <a:bodyPr>
            <a:noAutofit/>
          </a:bodyPr>
          <a:lstStyle/>
          <a:p>
            <a:r>
              <a:rPr lang="it-IT" sz="3200" dirty="0" smtClean="0">
                <a:solidFill>
                  <a:srgbClr val="FF0000"/>
                </a:solidFill>
              </a:rPr>
              <a:t>INDICAZIONI NAZIONALI</a:t>
            </a:r>
            <a:endParaRPr lang="it-IT" sz="3200" dirty="0">
              <a:solidFill>
                <a:srgbClr val="FF0000"/>
              </a:solidFill>
            </a:endParaRPr>
          </a:p>
        </p:txBody>
      </p:sp>
      <p:sp>
        <p:nvSpPr>
          <p:cNvPr id="3" name="Segnaposto contenuto 2"/>
          <p:cNvSpPr>
            <a:spLocks noGrp="1"/>
          </p:cNvSpPr>
          <p:nvPr>
            <p:ph idx="1"/>
          </p:nvPr>
        </p:nvSpPr>
        <p:spPr>
          <a:xfrm>
            <a:off x="251520" y="980728"/>
            <a:ext cx="8435280" cy="5145435"/>
          </a:xfrm>
        </p:spPr>
        <p:txBody>
          <a:bodyPr>
            <a:normAutofit/>
          </a:bodyPr>
          <a:lstStyle/>
          <a:p>
            <a:r>
              <a:rPr lang="it-IT" dirty="0" smtClean="0"/>
              <a:t>Complessità di modi radicalmente nuovi di apprendimento.</a:t>
            </a:r>
          </a:p>
          <a:p>
            <a:r>
              <a:rPr lang="it-IT" dirty="0" smtClean="0"/>
              <a:t>Cura e consolidamento delle </a:t>
            </a:r>
            <a:r>
              <a:rPr lang="it-IT" dirty="0" smtClean="0">
                <a:solidFill>
                  <a:srgbClr val="FF0000"/>
                </a:solidFill>
              </a:rPr>
              <a:t>competenze </a:t>
            </a:r>
            <a:r>
              <a:rPr lang="it-IT" dirty="0" smtClean="0"/>
              <a:t>e i saperi di base.</a:t>
            </a:r>
          </a:p>
          <a:p>
            <a:r>
              <a:rPr lang="it-IT" dirty="0" smtClean="0"/>
              <a:t>Obiettivo della scuola è di formare saldamente ogni persona sul piano cognitivo e culturale, affinché possa affrontare positivamente l’incertezza e la mutevolezza degli scenari sociali e professionali, presenti e futuri</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8291264" cy="346050"/>
          </a:xfrm>
        </p:spPr>
        <p:txBody>
          <a:bodyPr>
            <a:noAutofit/>
          </a:bodyPr>
          <a:lstStyle/>
          <a:p>
            <a:r>
              <a:rPr lang="it-IT" sz="2800" dirty="0" smtClean="0">
                <a:solidFill>
                  <a:srgbClr val="FF0000"/>
                </a:solidFill>
              </a:rPr>
              <a:t>INDICAZIONI  NAZIONALI</a:t>
            </a:r>
            <a:endParaRPr lang="it-IT" sz="2800" dirty="0">
              <a:solidFill>
                <a:srgbClr val="FF0000"/>
              </a:solidFill>
            </a:endParaRPr>
          </a:p>
        </p:txBody>
      </p:sp>
      <p:sp>
        <p:nvSpPr>
          <p:cNvPr id="3" name="Segnaposto contenuto 2"/>
          <p:cNvSpPr>
            <a:spLocks noGrp="1"/>
          </p:cNvSpPr>
          <p:nvPr>
            <p:ph idx="1"/>
          </p:nvPr>
        </p:nvSpPr>
        <p:spPr>
          <a:xfrm>
            <a:off x="179512" y="692696"/>
            <a:ext cx="8507288" cy="5433467"/>
          </a:xfrm>
        </p:spPr>
        <p:txBody>
          <a:bodyPr>
            <a:normAutofit fontScale="85000" lnSpcReduction="20000"/>
          </a:bodyPr>
          <a:lstStyle/>
          <a:p>
            <a:r>
              <a:rPr lang="it-IT" dirty="0" smtClean="0"/>
              <a:t> Le Indicazioni Nazionali hanno come orizzonte di riferimento il quadro delle </a:t>
            </a:r>
            <a:r>
              <a:rPr lang="it-IT" dirty="0" smtClean="0">
                <a:solidFill>
                  <a:srgbClr val="FF0000"/>
                </a:solidFill>
              </a:rPr>
              <a:t>otto competenze – chiave </a:t>
            </a:r>
            <a:r>
              <a:rPr lang="it-IT" dirty="0" smtClean="0"/>
              <a:t>per l’apprendimento permanente definite dal Parlamento Europeo e dal Consiglio dell’Unione Europea (Raccomandazione dicembre 2008):                 </a:t>
            </a:r>
          </a:p>
          <a:p>
            <a:pPr>
              <a:buNone/>
            </a:pPr>
            <a:r>
              <a:rPr lang="it-IT" dirty="0" smtClean="0"/>
              <a:t>1 - la comunicazione nella madrelingua;</a:t>
            </a:r>
          </a:p>
          <a:p>
            <a:pPr>
              <a:buNone/>
            </a:pPr>
            <a:r>
              <a:rPr lang="it-IT" dirty="0" smtClean="0"/>
              <a:t>2 - la comunicazione nelle lingue straniere;</a:t>
            </a:r>
          </a:p>
          <a:p>
            <a:pPr>
              <a:buNone/>
            </a:pPr>
            <a:r>
              <a:rPr lang="it-IT" dirty="0" smtClean="0"/>
              <a:t>3 - la competenza matematica e di base in scienza e tecnologia;</a:t>
            </a:r>
          </a:p>
          <a:p>
            <a:pPr>
              <a:buNone/>
            </a:pPr>
            <a:r>
              <a:rPr lang="it-IT" dirty="0" smtClean="0"/>
              <a:t>4 - la competenza digitale;</a:t>
            </a:r>
          </a:p>
          <a:p>
            <a:pPr>
              <a:buNone/>
            </a:pPr>
            <a:r>
              <a:rPr lang="it-IT" dirty="0" smtClean="0"/>
              <a:t>5 - imparare ad imparare;</a:t>
            </a:r>
          </a:p>
          <a:p>
            <a:pPr>
              <a:buNone/>
            </a:pPr>
            <a:r>
              <a:rPr lang="it-IT" dirty="0" smtClean="0"/>
              <a:t>6 - le competenze sociali e civiche;</a:t>
            </a:r>
          </a:p>
          <a:p>
            <a:pPr>
              <a:buNone/>
            </a:pPr>
            <a:r>
              <a:rPr lang="it-IT" dirty="0" smtClean="0"/>
              <a:t>7 - spirito di iniziativa e imprenditorialità;</a:t>
            </a:r>
          </a:p>
          <a:p>
            <a:pPr>
              <a:buNone/>
            </a:pPr>
            <a:r>
              <a:rPr lang="it-IT" dirty="0" smtClean="0"/>
              <a:t>8 - consapevolezza ed espressione culturale.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74638"/>
            <a:ext cx="8219256" cy="418058"/>
          </a:xfrm>
        </p:spPr>
        <p:txBody>
          <a:bodyPr>
            <a:noAutofit/>
          </a:bodyPr>
          <a:lstStyle/>
          <a:p>
            <a:r>
              <a:rPr lang="it-IT" sz="2800" dirty="0" smtClean="0">
                <a:solidFill>
                  <a:srgbClr val="FF0000"/>
                </a:solidFill>
              </a:rPr>
              <a:t>INDICAZIONI  NAZIONALI</a:t>
            </a:r>
            <a:endParaRPr lang="it-IT" sz="2800" dirty="0">
              <a:solidFill>
                <a:srgbClr val="FF0000"/>
              </a:solidFill>
            </a:endParaRPr>
          </a:p>
        </p:txBody>
      </p:sp>
      <p:sp>
        <p:nvSpPr>
          <p:cNvPr id="3" name="Segnaposto contenuto 2"/>
          <p:cNvSpPr>
            <a:spLocks noGrp="1"/>
          </p:cNvSpPr>
          <p:nvPr>
            <p:ph idx="1"/>
          </p:nvPr>
        </p:nvSpPr>
        <p:spPr>
          <a:xfrm>
            <a:off x="467544" y="980728"/>
            <a:ext cx="8219256" cy="5145435"/>
          </a:xfrm>
        </p:spPr>
        <p:txBody>
          <a:bodyPr/>
          <a:lstStyle/>
          <a:p>
            <a:r>
              <a:rPr lang="it-IT" dirty="0" smtClean="0"/>
              <a:t> Profilo delle </a:t>
            </a:r>
            <a:r>
              <a:rPr lang="it-IT" dirty="0" smtClean="0">
                <a:solidFill>
                  <a:srgbClr val="FF0000"/>
                </a:solidFill>
              </a:rPr>
              <a:t>competenze</a:t>
            </a:r>
            <a:r>
              <a:rPr lang="it-IT" dirty="0" smtClean="0"/>
              <a:t> al termine del primo ciclo di istruzione: autonomia, responsabilità, riflessione, consapevolezza delle proprie capacità e limiti, conoscenza di identità diverse, riconoscimento, interpretazione, comprensione, impegno, padronanza linguistica e comunicativa, competenze matematiche e tecnologiche, originalità, spirito di iniziativa, </a:t>
            </a:r>
            <a:r>
              <a:rPr lang="it-IT" dirty="0" err="1" smtClean="0"/>
              <a:t>responsabilità…</a:t>
            </a: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74638"/>
            <a:ext cx="8291264" cy="346050"/>
          </a:xfrm>
        </p:spPr>
        <p:txBody>
          <a:bodyPr>
            <a:noAutofit/>
          </a:bodyPr>
          <a:lstStyle/>
          <a:p>
            <a:r>
              <a:rPr lang="it-IT" sz="3200" dirty="0" smtClean="0">
                <a:solidFill>
                  <a:srgbClr val="FF0000"/>
                </a:solidFill>
              </a:rPr>
              <a:t>INDICAZIONI  NAZIONALI</a:t>
            </a:r>
            <a:endParaRPr lang="it-IT" sz="3200" dirty="0">
              <a:solidFill>
                <a:srgbClr val="FF0000"/>
              </a:solidFill>
            </a:endParaRPr>
          </a:p>
        </p:txBody>
      </p:sp>
      <p:sp>
        <p:nvSpPr>
          <p:cNvPr id="3" name="Segnaposto contenuto 2"/>
          <p:cNvSpPr>
            <a:spLocks noGrp="1"/>
          </p:cNvSpPr>
          <p:nvPr>
            <p:ph idx="1"/>
          </p:nvPr>
        </p:nvSpPr>
        <p:spPr>
          <a:xfrm>
            <a:off x="395536" y="980728"/>
            <a:ext cx="8291264" cy="5145435"/>
          </a:xfrm>
        </p:spPr>
        <p:txBody>
          <a:bodyPr>
            <a:normAutofit fontScale="92500" lnSpcReduction="10000"/>
          </a:bodyPr>
          <a:lstStyle/>
          <a:p>
            <a:r>
              <a:rPr lang="it-IT" dirty="0" smtClean="0"/>
              <a:t>I traguardi per lo sviluppo delle competenze relativi ai campi di esperienza ed alle discipline rappresentano dei riferimenti ineludibili per gli insegnanti, indicano percorsi culturali e didattici e aiutano ad analizzare l’azione educativa e lo sviluppo integrale dell’alunno.</a:t>
            </a:r>
          </a:p>
          <a:p>
            <a:r>
              <a:rPr lang="it-IT" dirty="0" smtClean="0"/>
              <a:t>Nella scuola del primo ciclo i traguardi costituiscono criteri per la valutazione delle competenze attese e, nella loro scansione temporale, sono prescrittivi, impegnando così le istituzioni scolastiche affinché ogni  alunno possa conseguirli.</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1649</Words>
  <Application>Microsoft Office PowerPoint</Application>
  <PresentationFormat>Presentazione su schermo (4:3)</PresentationFormat>
  <Paragraphs>149</Paragraphs>
  <Slides>28</Slides>
  <Notes>2</Notes>
  <HiddenSlides>0</HiddenSlides>
  <MMClips>0</MMClips>
  <ScaleCrop>false</ScaleCrop>
  <HeadingPairs>
    <vt:vector size="4" baseType="variant">
      <vt:variant>
        <vt:lpstr>Tema</vt:lpstr>
      </vt:variant>
      <vt:variant>
        <vt:i4>1</vt:i4>
      </vt:variant>
      <vt:variant>
        <vt:lpstr>Titoli diapositive</vt:lpstr>
      </vt:variant>
      <vt:variant>
        <vt:i4>28</vt:i4>
      </vt:variant>
    </vt:vector>
  </HeadingPairs>
  <TitlesOfParts>
    <vt:vector size="29" baseType="lpstr">
      <vt:lpstr>Tema di Office</vt:lpstr>
      <vt:lpstr>COMPETENZE COMPLESSE E ARGOMENTATIVE</vt:lpstr>
      <vt:lpstr>METACOMPETENZE</vt:lpstr>
      <vt:lpstr>Diapositiva 3</vt:lpstr>
      <vt:lpstr>COMPETENZA</vt:lpstr>
      <vt:lpstr>LE INDICAZIONI NAZIONALI</vt:lpstr>
      <vt:lpstr>INDICAZIONI NAZIONALI</vt:lpstr>
      <vt:lpstr>INDICAZIONI  NAZIONALI</vt:lpstr>
      <vt:lpstr>INDICAZIONI  NAZIONALI</vt:lpstr>
      <vt:lpstr>INDICAZIONI  NAZIONALI</vt:lpstr>
      <vt:lpstr>INDICAZIONI  NAZIONALI</vt:lpstr>
      <vt:lpstr>All.D Dlgs 59/ 2004</vt:lpstr>
      <vt:lpstr>Diapositiva 12</vt:lpstr>
      <vt:lpstr>ALCUNE  DEFINIZIONI  DI COMPETENZA</vt:lpstr>
      <vt:lpstr>Diapositiva 14</vt:lpstr>
      <vt:lpstr>“COMPETENZE ELEMENTARI”, COMPETENZE  CON INQUADRAMENTO, COMPLESSE</vt:lpstr>
      <vt:lpstr>Diapositiva 16</vt:lpstr>
      <vt:lpstr>I PRESUPPOSTI DELLA COMPETENZA</vt:lpstr>
      <vt:lpstr>CONOSCENZE  ABILITA’  COMPETENZE</vt:lpstr>
      <vt:lpstr>Diapositiva 19</vt:lpstr>
      <vt:lpstr>PAROLE CHIAVE  PER COMPRENDERE LA COMPETENZA</vt:lpstr>
      <vt:lpstr>LA COSTRUZIONE DI COMPETENZE COMPLESSE:LA SITUAZIONE PROBLEMA</vt:lpstr>
      <vt:lpstr>LA SITUAZIONE - PROBLEMA</vt:lpstr>
      <vt:lpstr>PRESUPPOSTI DELLA  SITUAZIONE - PROBLEMA</vt:lpstr>
      <vt:lpstr>PREPARAZIONE UNA  SITUAZIONE - PROBLEMA</vt:lpstr>
      <vt:lpstr>PREPARAZIONE  DI UNA  SITUAZIONE - PROBLEMA</vt:lpstr>
      <vt:lpstr>GESTIONE DI UNA  SITUAZIONE - PROBLEMA</vt:lpstr>
      <vt:lpstr>LA SISTEMATIZZAZIONE degli apprendimenti – risorsa o di base</vt:lpstr>
      <vt:lpstr>Diapositiva 28</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COMPETENZE COMPLESSE E ARGOMENTATIVE</dc:title>
  <dc:creator>Alice MOBILE</dc:creator>
  <cp:lastModifiedBy>Alice MOBILE</cp:lastModifiedBy>
  <cp:revision>114</cp:revision>
  <dcterms:created xsi:type="dcterms:W3CDTF">2014-09-05T16:10:51Z</dcterms:created>
  <dcterms:modified xsi:type="dcterms:W3CDTF">2014-09-10T09:31:25Z</dcterms:modified>
</cp:coreProperties>
</file>